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30"/>
  </p:notesMasterIdLst>
  <p:sldIdLst>
    <p:sldId id="256" r:id="rId2"/>
    <p:sldId id="257" r:id="rId3"/>
    <p:sldId id="278" r:id="rId4"/>
    <p:sldId id="258" r:id="rId5"/>
    <p:sldId id="276" r:id="rId6"/>
    <p:sldId id="281" r:id="rId7"/>
    <p:sldId id="282" r:id="rId8"/>
    <p:sldId id="283" r:id="rId9"/>
    <p:sldId id="284" r:id="rId10"/>
    <p:sldId id="285" r:id="rId11"/>
    <p:sldId id="279" r:id="rId12"/>
    <p:sldId id="293" r:id="rId13"/>
    <p:sldId id="277" r:id="rId14"/>
    <p:sldId id="264" r:id="rId15"/>
    <p:sldId id="265" r:id="rId16"/>
    <p:sldId id="286" r:id="rId17"/>
    <p:sldId id="287" r:id="rId18"/>
    <p:sldId id="266" r:id="rId19"/>
    <p:sldId id="267" r:id="rId20"/>
    <p:sldId id="268" r:id="rId21"/>
    <p:sldId id="292" r:id="rId22"/>
    <p:sldId id="288" r:id="rId23"/>
    <p:sldId id="289" r:id="rId24"/>
    <p:sldId id="290" r:id="rId25"/>
    <p:sldId id="269" r:id="rId26"/>
    <p:sldId id="270" r:id="rId27"/>
    <p:sldId id="280" r:id="rId28"/>
    <p:sldId id="271" r:id="rId29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3"/>
    <p:restoredTop sz="94655"/>
  </p:normalViewPr>
  <p:slideViewPr>
    <p:cSldViewPr snapToGrid="0">
      <p:cViewPr varScale="1">
        <p:scale>
          <a:sx n="71" d="100"/>
          <a:sy n="71" d="100"/>
        </p:scale>
        <p:origin x="-57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5F1D-E3E9-4524-91C6-E692C1223DA9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7685F-72AA-49F2-BB70-055EAC3C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8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AB5C-AE68-4061-9DEB-727F6FD1E333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256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0265-C0F2-4230-B5A4-F860BE28C733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7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BB5A-496D-4D04-8C39-57368E1F51ED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107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67CD02C-BD90-48CA-880C-528494C99AF6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65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F7EF-9D40-4AB0-9DE0-6F6B37A542BE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1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4011-53F7-4F02-AAD9-472B44F30D61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28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0D1D-73B2-4303-ADEB-8D394807EB75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06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700B4-EB0F-408D-B571-BDE6850CD974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12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3DB4-2A73-4A13-AAED-F9A14FA49FD6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57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8726-1D02-445F-AAAA-F6B3E2B2312E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23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056BD327-1E8F-4E1A-A611-160020BFFE50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26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3A37F-99D4-416E-88D0-35D424BBF36C}" type="datetime1">
              <a:rPr lang="en-US" smtClean="0"/>
              <a:t>9/2/16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3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64720" y="356400"/>
            <a:ext cx="10112400" cy="2508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0" anchor="b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000000"/>
                </a:solidFill>
                <a:latin typeface="Century Gothic"/>
              </a:rPr>
              <a:t>Robot Operating System (ROS)</a:t>
            </a:r>
            <a:endParaRPr dirty="0"/>
          </a:p>
        </p:txBody>
      </p:sp>
      <p:sp>
        <p:nvSpPr>
          <p:cNvPr id="81" name="CustomShape 2"/>
          <p:cNvSpPr/>
          <p:nvPr/>
        </p:nvSpPr>
        <p:spPr>
          <a:xfrm>
            <a:off x="1128240" y="3564360"/>
            <a:ext cx="8636400" cy="107028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55975" y="3430823"/>
            <a:ext cx="7940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NICOLA BEZZO, MASOUD BASHIRI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284051" y="4102391"/>
            <a:ext cx="129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Fall 2016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223229" y="272960"/>
            <a:ext cx="9602640" cy="61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Example: Services</a:t>
            </a:r>
            <a:endParaRPr dirty="0"/>
          </a:p>
        </p:txBody>
      </p:sp>
      <p:sp>
        <p:nvSpPr>
          <p:cNvPr id="115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pic>
        <p:nvPicPr>
          <p:cNvPr id="1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963886" y="1069200"/>
            <a:ext cx="6974794" cy="480024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257032" y="1177313"/>
            <a:ext cx="4970880" cy="394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Synchronous “RPC-like” Communication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TCP/IP or UDP Transport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Strongly typed (.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srv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spec)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One Server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One or many clients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32767" y="5581209"/>
            <a:ext cx="291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credit: </a:t>
            </a:r>
            <a:r>
              <a:rPr lang="en-US" sz="1400" dirty="0" err="1" smtClean="0"/>
              <a:t>Clearpath</a:t>
            </a:r>
            <a:r>
              <a:rPr lang="en-US" sz="1400" dirty="0" smtClean="0"/>
              <a:t> Robotics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8832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5853" y="2279624"/>
            <a:ext cx="11650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OPEN YOUR BOX</a:t>
            </a:r>
            <a:endParaRPr lang="en-US" sz="6000" dirty="0"/>
          </a:p>
        </p:txBody>
      </p:sp>
      <p:sp>
        <p:nvSpPr>
          <p:cNvPr id="4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23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CustomShape 1"/>
          <p:cNvSpPr/>
          <p:nvPr/>
        </p:nvSpPr>
        <p:spPr>
          <a:xfrm>
            <a:off x="313946" y="318315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entury Gothic"/>
              </a:rPr>
              <a:t>Rules</a:t>
            </a:r>
            <a:endParaRPr b="1" dirty="0"/>
          </a:p>
        </p:txBody>
      </p:sp>
      <p:sp>
        <p:nvSpPr>
          <p:cNvPr id="4" name="CustomShape 2"/>
          <p:cNvSpPr/>
          <p:nvPr/>
        </p:nvSpPr>
        <p:spPr>
          <a:xfrm>
            <a:off x="555858" y="1014356"/>
            <a:ext cx="10693061" cy="3979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Your group number is the number that you </a:t>
            </a:r>
            <a:r>
              <a:rPr lang="en-US" dirty="0" smtClean="0">
                <a:solidFill>
                  <a:srgbClr val="000000"/>
                </a:solidFill>
                <a:latin typeface="Century Gothic"/>
              </a:rPr>
              <a:t>find on the </a:t>
            </a:r>
            <a:r>
              <a:rPr lang="en-US" dirty="0" err="1" smtClean="0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dirty="0" smtClean="0">
                <a:solidFill>
                  <a:srgbClr val="000000"/>
                </a:solidFill>
                <a:latin typeface="Century Gothic"/>
              </a:rPr>
              <a:t> and computers that you have received.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Assign a name to your </a:t>
            </a:r>
            <a:r>
              <a:rPr lang="en-US" dirty="0" err="1" smtClean="0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dirty="0" smtClean="0">
                <a:solidFill>
                  <a:srgbClr val="000000"/>
                </a:solidFill>
                <a:latin typeface="Century Gothic"/>
              </a:rPr>
              <a:t>: that’s your group’s name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Every time there is a Lab (usually on Thursdays) you (at least a member from your group) must pick up your robot from Rice 240 and bring it down to Rice 120. </a:t>
            </a:r>
            <a:r>
              <a:rPr lang="en-US" dirty="0" err="1" smtClean="0">
                <a:solidFill>
                  <a:srgbClr val="000000"/>
                </a:solidFill>
                <a:latin typeface="Century Gothic"/>
              </a:rPr>
              <a:t>Viceversa</a:t>
            </a:r>
            <a:r>
              <a:rPr lang="en-US" dirty="0" smtClean="0">
                <a:solidFill>
                  <a:srgbClr val="000000"/>
                </a:solidFill>
                <a:latin typeface="Century Gothic"/>
              </a:rPr>
              <a:t>, at the end of each class, you’ll have to bring the equipment back to Rice 240.</a:t>
            </a:r>
            <a:endParaRPr lang="en-US" dirty="0" smtClean="0">
              <a:solidFill>
                <a:srgbClr val="000000"/>
              </a:solidFill>
              <a:latin typeface="Century Gothic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Please remember to charge your </a:t>
            </a:r>
            <a:r>
              <a:rPr lang="en-US" dirty="0" err="1" smtClean="0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dirty="0" smtClean="0">
                <a:solidFill>
                  <a:srgbClr val="000000"/>
                </a:solidFill>
                <a:latin typeface="Century Gothic"/>
              </a:rPr>
              <a:t> and laptops before each </a:t>
            </a:r>
            <a:r>
              <a:rPr lang="en-US" dirty="0" smtClean="0">
                <a:solidFill>
                  <a:srgbClr val="000000"/>
                </a:solidFill>
                <a:latin typeface="Century Gothic"/>
              </a:rPr>
              <a:t>lab session </a:t>
            </a:r>
            <a:r>
              <a:rPr lang="en-US" dirty="0" smtClean="0">
                <a:solidFill>
                  <a:srgbClr val="000000"/>
                </a:solidFill>
                <a:latin typeface="Century Gothic"/>
              </a:rPr>
              <a:t>to avoid delays during the lab.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You are allowed to use only your assigned robot and computers (i.e., you cannot use other groups equipment)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entury Gothic"/>
              </a:rPr>
              <a:t>Three dedicated networks are available to connect laptops and </a:t>
            </a:r>
            <a:r>
              <a:rPr lang="en-US" dirty="0" err="1" smtClean="0">
                <a:solidFill>
                  <a:srgbClr val="000000"/>
                </a:solidFill>
                <a:latin typeface="Century Gothic"/>
              </a:rPr>
              <a:t>turtlebots</a:t>
            </a:r>
            <a:r>
              <a:rPr lang="en-US" dirty="0" smtClean="0">
                <a:solidFill>
                  <a:srgbClr val="000000"/>
                </a:solidFill>
                <a:latin typeface="Century Gothic"/>
              </a:rPr>
              <a:t>. The networks SSID are AMR 1, 2, and 3. These networks are up and running in Rice 240. Please don’t remove the routers from the room.</a:t>
            </a:r>
            <a:endParaRPr lang="en-US" dirty="0">
              <a:solidFill>
                <a:srgbClr val="000000"/>
              </a:solidFill>
              <a:latin typeface="Century Gothic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You are allowed to use the equipment at any time during the semester.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The equipment can be used only inside Rice Hall, preferably inside/around Rice 240</a:t>
            </a:r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dirty="0"/>
          </a:p>
          <a:p>
            <a:pPr>
              <a:lnSpc>
                <a:spcPct val="120000"/>
              </a:lnSpc>
            </a:pPr>
            <a:endParaRPr dirty="0"/>
          </a:p>
          <a:p>
            <a:pPr>
              <a:lnSpc>
                <a:spcPct val="12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92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CustomShape 1"/>
          <p:cNvSpPr/>
          <p:nvPr/>
        </p:nvSpPr>
        <p:spPr>
          <a:xfrm>
            <a:off x="313946" y="303193"/>
            <a:ext cx="4841809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entury Gothic"/>
              </a:rPr>
              <a:t>Communication</a:t>
            </a:r>
            <a:endParaRPr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51" y="2004973"/>
            <a:ext cx="2705169" cy="1921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832" r="15115"/>
          <a:stretch/>
        </p:blipFill>
        <p:spPr>
          <a:xfrm>
            <a:off x="778342" y="2042414"/>
            <a:ext cx="1990770" cy="1748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7857" y="1619035"/>
            <a:ext cx="11385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MASTER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>
            <a:endCxn id="6" idx="3"/>
          </p:cNvCxnSpPr>
          <p:nvPr/>
        </p:nvCxnSpPr>
        <p:spPr>
          <a:xfrm flipH="1" flipV="1">
            <a:off x="2296410" y="1803701"/>
            <a:ext cx="1831230" cy="1008287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4976" r="21798"/>
          <a:stretch/>
        </p:blipFill>
        <p:spPr>
          <a:xfrm>
            <a:off x="997902" y="3854764"/>
            <a:ext cx="1491786" cy="2102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322" y="2066664"/>
            <a:ext cx="2705169" cy="19216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0832" r="15115"/>
          <a:stretch/>
        </p:blipFill>
        <p:spPr>
          <a:xfrm>
            <a:off x="7039013" y="2104105"/>
            <a:ext cx="1990770" cy="17482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4976" r="21798"/>
          <a:stretch/>
        </p:blipFill>
        <p:spPr>
          <a:xfrm>
            <a:off x="7258573" y="3916455"/>
            <a:ext cx="1491786" cy="210203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8739081" y="2811988"/>
            <a:ext cx="1663146" cy="45355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22903" y="2418915"/>
            <a:ext cx="104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SSH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31634" y="1088512"/>
            <a:ext cx="740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2)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364074" y="1074613"/>
            <a:ext cx="740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1)</a:t>
            </a:r>
            <a:endParaRPr lang="en-US" sz="2800" dirty="0"/>
          </a:p>
        </p:txBody>
      </p:sp>
      <p:sp>
        <p:nvSpPr>
          <p:cNvPr id="27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932657" y="3335291"/>
            <a:ext cx="136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LENOVO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90621" y="3411195"/>
            <a:ext cx="136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LENOVO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1135" y="2386127"/>
            <a:ext cx="888147" cy="38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ACER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359099" y="2462027"/>
            <a:ext cx="888147" cy="38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ACER</a:t>
            </a:r>
            <a:endParaRPr lang="en-US" b="1" dirty="0"/>
          </a:p>
        </p:txBody>
      </p:sp>
      <p:cxnSp>
        <p:nvCxnSpPr>
          <p:cNvPr id="10" name="Elbow Connector 9"/>
          <p:cNvCxnSpPr>
            <a:stCxn id="5" idx="1"/>
            <a:endCxn id="11" idx="1"/>
          </p:cNvCxnSpPr>
          <p:nvPr/>
        </p:nvCxnSpPr>
        <p:spPr>
          <a:xfrm rot="10800000" flipH="1" flipV="1">
            <a:off x="778342" y="2916544"/>
            <a:ext cx="219560" cy="1989235"/>
          </a:xfrm>
          <a:prstGeom prst="bentConnector3">
            <a:avLst>
              <a:gd name="adj1" fmla="val -104117"/>
            </a:avLst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H="1" flipV="1">
            <a:off x="7021004" y="2977147"/>
            <a:ext cx="219560" cy="1989235"/>
          </a:xfrm>
          <a:prstGeom prst="bentConnector3">
            <a:avLst>
              <a:gd name="adj1" fmla="val -104117"/>
            </a:avLst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31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13946" y="318315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Connect to your </a:t>
            </a:r>
            <a:r>
              <a:rPr lang="en-US" sz="3200" b="1" dirty="0" err="1">
                <a:solidFill>
                  <a:srgbClr val="000000"/>
                </a:solidFill>
                <a:latin typeface="Century Gothic"/>
              </a:rPr>
              <a:t>TurtleBot</a:t>
            </a:r>
            <a:endParaRPr b="1" dirty="0"/>
          </a:p>
        </p:txBody>
      </p:sp>
      <p:sp>
        <p:nvSpPr>
          <p:cNvPr id="119" name="CustomShape 2"/>
          <p:cNvSpPr/>
          <p:nvPr/>
        </p:nvSpPr>
        <p:spPr>
          <a:xfrm>
            <a:off x="555858" y="1264788"/>
            <a:ext cx="10693061" cy="3979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Turn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on your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laptop and connect to a </a:t>
            </a: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network as follows 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1~3   connect to AMR1, 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4~6   </a:t>
            </a:r>
            <a:r>
              <a:rPr lang="en-US" sz="2000" dirty="0" smtClean="0">
                <a:solidFill>
                  <a:srgbClr val="000000"/>
                </a:solidFill>
              </a:rPr>
              <a:t>connect </a:t>
            </a:r>
            <a:r>
              <a:rPr lang="en-US" sz="2000" dirty="0">
                <a:solidFill>
                  <a:srgbClr val="000000"/>
                </a:solidFill>
              </a:rPr>
              <a:t>to AMR2</a:t>
            </a: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,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7~10 </a:t>
            </a:r>
            <a:r>
              <a:rPr lang="en-US" sz="2000" dirty="0">
                <a:solidFill>
                  <a:srgbClr val="000000"/>
                </a:solidFill>
              </a:rPr>
              <a:t>connect to AMR3</a:t>
            </a: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, </a:t>
            </a:r>
            <a:endParaRPr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Turn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on your workstation laptop (password=username) and connect to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the same network</a:t>
            </a:r>
            <a:endParaRPr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On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the </a:t>
            </a: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 laptop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, open a terminal and type in </a:t>
            </a: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ifconfig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to find your IP. We will refer to this as IP_OF_TURTLEBOT</a:t>
            </a:r>
            <a:endParaRPr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On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the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workstation laptop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, open a terminal and type in </a:t>
            </a: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ifconfig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to find your IP. We will refer to this as IP_OF_PC</a:t>
            </a:r>
            <a:endParaRPr dirty="0"/>
          </a:p>
          <a:p>
            <a:pPr>
              <a:lnSpc>
                <a:spcPct val="120000"/>
              </a:lnSpc>
            </a:pPr>
            <a:endParaRPr dirty="0"/>
          </a:p>
          <a:p>
            <a:pPr>
              <a:lnSpc>
                <a:spcPct val="120000"/>
              </a:lnSpc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168968" y="2065113"/>
            <a:ext cx="3396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network password is </a:t>
            </a:r>
            <a:r>
              <a:rPr lang="en-US" b="1" dirty="0" err="1">
                <a:solidFill>
                  <a:srgbClr val="000000"/>
                </a:solidFill>
              </a:rPr>
              <a:t>turtlebot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4566095" y="1799067"/>
            <a:ext cx="498944" cy="982684"/>
          </a:xfrm>
          <a:prstGeom prst="rightBrace">
            <a:avLst>
              <a:gd name="adj1" fmla="val 26513"/>
              <a:gd name="adj2" fmla="val 50000"/>
            </a:avLst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74424" y="333434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Network Configuration</a:t>
            </a:r>
            <a:endParaRPr b="1" dirty="0"/>
          </a:p>
        </p:txBody>
      </p:sp>
      <p:sp>
        <p:nvSpPr>
          <p:cNvPr id="121" name="CustomShape 2"/>
          <p:cNvSpPr/>
          <p:nvPr/>
        </p:nvSpPr>
        <p:spPr>
          <a:xfrm>
            <a:off x="495381" y="1325260"/>
            <a:ext cx="9602640" cy="223115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On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the workstation Laptop (Lenovo)</a:t>
            </a:r>
            <a:endParaRPr dirty="0"/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600" dirty="0">
                <a:solidFill>
                  <a:srgbClr val="333333"/>
                </a:solidFill>
                <a:latin typeface="Courier New"/>
              </a:rPr>
              <a:t>echo export ROS_MASTER_URI=http://IP_OF_TURTLEBOT:11311 &gt;&gt; ~/.</a:t>
            </a:r>
            <a:r>
              <a:rPr lang="en-US" sz="1600" dirty="0" err="1">
                <a:solidFill>
                  <a:srgbClr val="333333"/>
                </a:solidFill>
                <a:latin typeface="Courier New"/>
              </a:rPr>
              <a:t>bashrc</a:t>
            </a:r>
            <a:endParaRPr dirty="0"/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600" dirty="0">
                <a:solidFill>
                  <a:srgbClr val="333333"/>
                </a:solidFill>
                <a:latin typeface="Courier New"/>
              </a:rPr>
              <a:t>echo export ROS_HOSTNAME=IP_OF_PC &gt;&gt; ~/.</a:t>
            </a:r>
            <a:r>
              <a:rPr lang="en-US" sz="1600" dirty="0" err="1">
                <a:solidFill>
                  <a:srgbClr val="333333"/>
                </a:solidFill>
                <a:latin typeface="Courier New"/>
              </a:rPr>
              <a:t>bashrc</a:t>
            </a:r>
            <a:r>
              <a:rPr lang="en-US" sz="1600" dirty="0">
                <a:solidFill>
                  <a:srgbClr val="000000"/>
                </a:solidFill>
                <a:latin typeface="Century Gothic"/>
              </a:rPr>
              <a:t> </a:t>
            </a:r>
            <a:endParaRPr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On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Laptop (Acer)</a:t>
            </a:r>
            <a:endParaRPr dirty="0"/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600" dirty="0">
                <a:solidFill>
                  <a:srgbClr val="333333"/>
                </a:solidFill>
                <a:latin typeface="Courier New"/>
              </a:rPr>
              <a:t>echo export ROS_MASTER_URI=http://localhost:11311 &gt;&gt; ~/.</a:t>
            </a:r>
            <a:r>
              <a:rPr lang="en-US" sz="1600" dirty="0" err="1">
                <a:solidFill>
                  <a:srgbClr val="333333"/>
                </a:solidFill>
                <a:latin typeface="Courier New"/>
              </a:rPr>
              <a:t>bashrc</a:t>
            </a:r>
            <a:endParaRPr dirty="0"/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600" dirty="0">
                <a:solidFill>
                  <a:srgbClr val="333333"/>
                </a:solidFill>
                <a:latin typeface="Courier New"/>
              </a:rPr>
              <a:t>echo export ROS_HOSTNAME=IP_OF_TURTLEBOT &gt;&gt; ~/.</a:t>
            </a:r>
            <a:r>
              <a:rPr lang="en-US" sz="1600" dirty="0" err="1">
                <a:solidFill>
                  <a:srgbClr val="333333"/>
                </a:solidFill>
                <a:latin typeface="Courier New"/>
              </a:rPr>
              <a:t>bashrc</a:t>
            </a:r>
            <a:r>
              <a:rPr lang="en-US" sz="1600" dirty="0">
                <a:solidFill>
                  <a:srgbClr val="000000"/>
                </a:solidFill>
                <a:latin typeface="Century Gothic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2" name="CustomShape 3"/>
          <p:cNvSpPr/>
          <p:nvPr/>
        </p:nvSpPr>
        <p:spPr>
          <a:xfrm>
            <a:off x="525617" y="3761371"/>
            <a:ext cx="9602640" cy="1642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Verify the connection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On the workstation Laptop, open a terminal and: </a:t>
            </a: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rostopic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 list 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Do you see a list of topics? If not, verify that ROS_HOSTNAME is set properly on the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laptop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CustomShape 1"/>
          <p:cNvSpPr/>
          <p:nvPr/>
        </p:nvSpPr>
        <p:spPr>
          <a:xfrm>
            <a:off x="374424" y="333434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Century Gothic"/>
              </a:rPr>
              <a:t>How to SSH into your </a:t>
            </a:r>
            <a:r>
              <a:rPr lang="en-US" sz="3200" b="1" dirty="0" err="1" smtClean="0">
                <a:solidFill>
                  <a:srgbClr val="000000"/>
                </a:solidFill>
                <a:latin typeface="Century Gothic"/>
              </a:rPr>
              <a:t>Turtlebot</a:t>
            </a:r>
            <a:endParaRPr b="1" dirty="0"/>
          </a:p>
        </p:txBody>
      </p:sp>
      <p:sp>
        <p:nvSpPr>
          <p:cNvPr id="4" name="Rectangle 3"/>
          <p:cNvSpPr/>
          <p:nvPr/>
        </p:nvSpPr>
        <p:spPr>
          <a:xfrm>
            <a:off x="490206" y="1273081"/>
            <a:ext cx="1097514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400" b="1" i="1" dirty="0" err="1" smtClean="0">
                <a:cs typeface="Courier New"/>
              </a:rPr>
              <a:t>ssh</a:t>
            </a:r>
            <a:r>
              <a:rPr lang="en-US" sz="2400" b="1" i="1" dirty="0" smtClean="0">
                <a:cs typeface="Courier New"/>
              </a:rPr>
              <a:t> </a:t>
            </a:r>
            <a:r>
              <a:rPr lang="en-US" sz="2400" b="1" i="1" dirty="0" err="1" smtClean="0">
                <a:cs typeface="Courier New"/>
              </a:rPr>
              <a:t>turtlebot</a:t>
            </a:r>
            <a:r>
              <a:rPr lang="en-US" sz="2400" b="1" i="1" dirty="0" smtClean="0">
                <a:cs typeface="Courier New"/>
              </a:rPr>
              <a:t>@[</a:t>
            </a:r>
            <a:r>
              <a:rPr lang="en-US" sz="2400" b="1" i="1" dirty="0" err="1" smtClean="0">
                <a:cs typeface="Courier New"/>
              </a:rPr>
              <a:t>ip_of_turtlebot</a:t>
            </a:r>
            <a:r>
              <a:rPr lang="en-US" sz="2400" b="1" i="1" dirty="0" smtClean="0">
                <a:cs typeface="Courier New"/>
              </a:rPr>
              <a:t>]</a:t>
            </a:r>
            <a:endParaRPr lang="en-US" sz="2400" dirty="0" smtClean="0">
              <a:cs typeface="Courier New"/>
            </a:endParaRPr>
          </a:p>
          <a:p>
            <a:pPr marL="457200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400" dirty="0" smtClean="0">
                <a:cs typeface="Courier New"/>
              </a:rPr>
              <a:t>The password is '</a:t>
            </a:r>
            <a:r>
              <a:rPr lang="en-US" sz="2400" dirty="0" err="1" smtClean="0">
                <a:cs typeface="Courier New"/>
              </a:rPr>
              <a:t>turtlebot</a:t>
            </a:r>
            <a:r>
              <a:rPr lang="en-US" sz="2400" dirty="0" smtClean="0">
                <a:cs typeface="Courier New"/>
              </a:rPr>
              <a:t>'</a:t>
            </a:r>
          </a:p>
          <a:p>
            <a:pPr marL="457200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400" dirty="0" smtClean="0">
                <a:cs typeface="Courier New"/>
              </a:rPr>
              <a:t>Now you have a secure shell connection to your </a:t>
            </a:r>
            <a:r>
              <a:rPr lang="en-US" sz="2400" dirty="0" err="1" smtClean="0">
                <a:cs typeface="Courier New"/>
              </a:rPr>
              <a:t>acer</a:t>
            </a:r>
            <a:r>
              <a:rPr lang="en-US" sz="2400" dirty="0" smtClean="0">
                <a:cs typeface="Courier New"/>
              </a:rPr>
              <a:t> laptop.</a:t>
            </a:r>
          </a:p>
          <a:p>
            <a:pPr marL="457200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400" dirty="0" smtClean="0">
                <a:cs typeface="Courier New"/>
              </a:rPr>
              <a:t>In the terminal type in: </a:t>
            </a:r>
            <a:r>
              <a:rPr lang="en-US" sz="2400" b="1" i="1" dirty="0" err="1" smtClean="0">
                <a:cs typeface="Courier New"/>
              </a:rPr>
              <a:t>roslaunch</a:t>
            </a:r>
            <a:r>
              <a:rPr lang="en-US" sz="2400" b="1" i="1" dirty="0" smtClean="0">
                <a:cs typeface="Courier New"/>
              </a:rPr>
              <a:t> </a:t>
            </a:r>
            <a:r>
              <a:rPr lang="en-US" sz="2400" b="1" i="1" dirty="0" err="1" smtClean="0">
                <a:cs typeface="Courier New"/>
              </a:rPr>
              <a:t>turtlebot_bringup</a:t>
            </a:r>
            <a:r>
              <a:rPr lang="en-US" sz="2400" b="1" i="1" dirty="0" smtClean="0">
                <a:cs typeface="Courier New"/>
              </a:rPr>
              <a:t> </a:t>
            </a:r>
            <a:r>
              <a:rPr lang="en-US" sz="2400" b="1" i="1" dirty="0" err="1" smtClean="0">
                <a:cs typeface="Courier New"/>
              </a:rPr>
              <a:t>minimal.launch</a:t>
            </a:r>
            <a:endParaRPr lang="en-US" sz="2400" b="1" i="1" dirty="0" smtClean="0">
              <a:cs typeface="Courier New"/>
            </a:endParaRPr>
          </a:p>
          <a:p>
            <a:pPr marL="914400" lvl="1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000" i="1" dirty="0" smtClean="0">
                <a:cs typeface="Courier New"/>
              </a:rPr>
              <a:t>This </a:t>
            </a:r>
            <a:r>
              <a:rPr lang="en-US" sz="2000" i="1" dirty="0" err="1" smtClean="0">
                <a:cs typeface="Courier New"/>
              </a:rPr>
              <a:t>roslaunch</a:t>
            </a:r>
            <a:r>
              <a:rPr lang="en-US" sz="2000" i="1" dirty="0" smtClean="0">
                <a:cs typeface="Courier New"/>
              </a:rPr>
              <a:t> command runs a series of nodes in your </a:t>
            </a:r>
            <a:r>
              <a:rPr lang="en-US" sz="2000" i="1" dirty="0" err="1" smtClean="0">
                <a:cs typeface="Courier New"/>
              </a:rPr>
              <a:t>turtlebot</a:t>
            </a:r>
            <a:r>
              <a:rPr lang="en-US" sz="2000" i="1" dirty="0" smtClean="0">
                <a:cs typeface="Courier New"/>
              </a:rPr>
              <a:t> that allow you to get data from IMU, encoders, cliff sensors, bumper switches and send commands to the actuators</a:t>
            </a:r>
            <a:endParaRPr lang="en-US" sz="2000" dirty="0" smtClean="0">
              <a:cs typeface="Courier New"/>
            </a:endParaRPr>
          </a:p>
          <a:p>
            <a:pPr marL="457200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400" dirty="0" smtClean="0">
                <a:cs typeface="Courier New"/>
              </a:rPr>
              <a:t>If you need another terminal connected to </a:t>
            </a:r>
            <a:r>
              <a:rPr lang="en-US" sz="2400" dirty="0" err="1" smtClean="0">
                <a:cs typeface="Courier New"/>
              </a:rPr>
              <a:t>turtlebot</a:t>
            </a:r>
            <a:r>
              <a:rPr lang="en-US" sz="2400" dirty="0" smtClean="0">
                <a:cs typeface="Courier New"/>
              </a:rPr>
              <a:t> you need to repeat the </a:t>
            </a:r>
            <a:r>
              <a:rPr lang="en-US" sz="2400" dirty="0" err="1" smtClean="0">
                <a:cs typeface="Courier New"/>
              </a:rPr>
              <a:t>ssh</a:t>
            </a:r>
            <a:r>
              <a:rPr lang="en-US" sz="2400" dirty="0" smtClean="0">
                <a:cs typeface="Courier New"/>
              </a:rPr>
              <a:t> procedure in a new terminal</a:t>
            </a:r>
            <a:endParaRPr lang="en-US" sz="2400" dirty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9022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183507" y="1367605"/>
            <a:ext cx="7985880" cy="5303520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305407" y="363042"/>
            <a:ext cx="9782674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dirty="0">
                <a:latin typeface="Century Gothic"/>
              </a:rPr>
              <a:t>Please note that in the example below the username is '</a:t>
            </a:r>
            <a:r>
              <a:rPr lang="en-US" sz="2400" dirty="0" err="1">
                <a:latin typeface="Century Gothic"/>
              </a:rPr>
              <a:t>ubuntu</a:t>
            </a:r>
            <a:r>
              <a:rPr lang="en-US" sz="2400" dirty="0">
                <a:latin typeface="Century Gothic"/>
              </a:rPr>
              <a:t>' whereas in your case it should be '</a:t>
            </a:r>
            <a:r>
              <a:rPr lang="en-US" sz="2400" dirty="0" err="1">
                <a:latin typeface="Century Gothic"/>
              </a:rPr>
              <a:t>turtlebot</a:t>
            </a:r>
            <a:r>
              <a:rPr lang="en-US" sz="2400" dirty="0">
                <a:latin typeface="Century Gothic"/>
              </a:rPr>
              <a:t>'.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7382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3947" y="333433"/>
            <a:ext cx="9602640" cy="61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Some Command-Line Tools</a:t>
            </a:r>
            <a:endParaRPr dirty="0"/>
          </a:p>
        </p:txBody>
      </p:sp>
      <p:sp>
        <p:nvSpPr>
          <p:cNvPr id="124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125" name="CustomShape 3"/>
          <p:cNvSpPr/>
          <p:nvPr/>
        </p:nvSpPr>
        <p:spPr>
          <a:xfrm>
            <a:off x="495380" y="1302520"/>
            <a:ext cx="9602640" cy="3923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Roscore</a:t>
            </a:r>
            <a:endParaRPr lang="en-US" sz="2000" b="1" dirty="0">
              <a:solidFill>
                <a:srgbClr val="000000"/>
              </a:solidFill>
              <a:latin typeface="Century Gothic"/>
            </a:endParaRP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Starts up ROS Master, ROS Parameter Server and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RosOut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logging node.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Rosbag</a:t>
            </a:r>
            <a:endParaRPr lang="en-US" sz="2000" b="1" dirty="0">
              <a:solidFill>
                <a:srgbClr val="000000"/>
              </a:solidFill>
              <a:latin typeface="Century Gothic"/>
            </a:endParaRP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Used for recording and playing data (from topics)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Rospack</a:t>
            </a:r>
            <a:endParaRPr dirty="0"/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	helps you find a package path. Usage: </a:t>
            </a:r>
            <a:r>
              <a:rPr lang="en-US" dirty="0" err="1"/>
              <a:t>rospack</a:t>
            </a:r>
            <a:r>
              <a:rPr lang="en-US" dirty="0"/>
              <a:t> find [</a:t>
            </a:r>
            <a:r>
              <a:rPr lang="en-US" dirty="0" err="1"/>
              <a:t>package_name</a:t>
            </a:r>
            <a:r>
              <a:rPr lang="en-US" dirty="0"/>
              <a:t>]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Roscd</a:t>
            </a:r>
            <a:endParaRPr lang="en-US" sz="2000" b="1" dirty="0">
              <a:solidFill>
                <a:srgbClr val="000000"/>
              </a:solidFill>
              <a:latin typeface="Century Gothic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Allows you to cd directly to a package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Also </a:t>
            </a:r>
            <a:r>
              <a:rPr lang="en-US" dirty="0" err="1">
                <a:solidFill>
                  <a:srgbClr val="000000"/>
                </a:solidFill>
                <a:latin typeface="Century Gothic"/>
              </a:rPr>
              <a:t>rosls</a:t>
            </a:r>
            <a:r>
              <a:rPr lang="en-US" dirty="0">
                <a:solidFill>
                  <a:srgbClr val="000000"/>
                </a:solidFill>
                <a:latin typeface="Century Gothic"/>
              </a:rPr>
              <a:t> shows the files and folders inside a package</a:t>
            </a:r>
            <a:endParaRPr dirty="0"/>
          </a:p>
          <a:p>
            <a:pPr>
              <a:lnSpc>
                <a:spcPct val="120000"/>
              </a:lnSpc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83707" y="333433"/>
            <a:ext cx="9602640" cy="61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>
                <a:solidFill>
                  <a:srgbClr val="000000"/>
                </a:solidFill>
                <a:latin typeface="Century Gothic"/>
              </a:rPr>
              <a:t>Some Command-Line Tools (Cont’d)</a:t>
            </a: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128" name="CustomShape 3"/>
          <p:cNvSpPr/>
          <p:nvPr/>
        </p:nvSpPr>
        <p:spPr>
          <a:xfrm>
            <a:off x="450022" y="1234401"/>
            <a:ext cx="9602640" cy="3953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rosrun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allows you to run an executable in an arbitrary package.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roslaunch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launches a set of nodes from an XML configuration file (.launch file) and includes support for launching on remote machines. 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rostopic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displays run-time information about topics and also lets you print out messages being sent to a topic.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rosparam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enables getting and setting parameter server values from the command-line.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3" y="789769"/>
            <a:ext cx="3533775" cy="2009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39" y="1095164"/>
            <a:ext cx="5110391" cy="3737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147" y="927766"/>
            <a:ext cx="2053253" cy="3129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2485" y="3879430"/>
            <a:ext cx="374896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100+ ROBOTS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100 SENSORS/ INTERFACES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2000+ </a:t>
            </a:r>
            <a:r>
              <a:rPr lang="en-US" sz="2400" dirty="0" smtClean="0"/>
              <a:t>LIBRARIES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622989" y="4507874"/>
            <a:ext cx="1618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 smtClean="0"/>
              <a:t>www.ros.org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368673" y="5328722"/>
            <a:ext cx="308607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CODE REUSABILITY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94" y="2874584"/>
            <a:ext cx="3518392" cy="804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21912" r="24555"/>
          <a:stretch/>
        </p:blipFill>
        <p:spPr>
          <a:xfrm>
            <a:off x="10013423" y="4160786"/>
            <a:ext cx="1459683" cy="17808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7239" y="243836"/>
            <a:ext cx="6652783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000" b="1" dirty="0" smtClean="0"/>
              <a:t>ROS is </a:t>
            </a:r>
            <a:r>
              <a:rPr lang="en-US" sz="2000" b="1" dirty="0"/>
              <a:t>a flexible framework for writing robot software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98827" y="333433"/>
            <a:ext cx="9602640" cy="61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Some Command-Line Tools - Graphical</a:t>
            </a:r>
            <a:endParaRPr dirty="0"/>
          </a:p>
        </p:txBody>
      </p:sp>
      <p:sp>
        <p:nvSpPr>
          <p:cNvPr id="130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374424" y="1234551"/>
            <a:ext cx="9602640" cy="3953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rqt_plot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plots numerical data on a ROS topic over time.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rqt_graph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displays an interactive graph of ROS nodes and topics.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rqt_bag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is a graphical tool for viewing data in ROS bag files.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b="1" dirty="0">
                <a:latin typeface="Century Gothic"/>
              </a:rPr>
              <a:t>Command tools: </a:t>
            </a:r>
            <a:r>
              <a:rPr lang="en-US" sz="3200" b="1" dirty="0" err="1">
                <a:latin typeface="Century Gothic"/>
              </a:rPr>
              <a:t>rostopic</a:t>
            </a:r>
            <a:endParaRPr dirty="0"/>
          </a:p>
        </p:txBody>
      </p:sp>
      <p:sp>
        <p:nvSpPr>
          <p:cNvPr id="4" name="TextShape 2"/>
          <p:cNvSpPr txBox="1"/>
          <p:nvPr/>
        </p:nvSpPr>
        <p:spPr>
          <a:xfrm>
            <a:off x="591593" y="1448967"/>
            <a:ext cx="10972440" cy="3488847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 i="1" dirty="0" err="1"/>
              <a:t>rostopic</a:t>
            </a:r>
            <a:r>
              <a:rPr lang="en-US" sz="2800" b="1" i="1" dirty="0"/>
              <a:t> echo [</a:t>
            </a:r>
            <a:r>
              <a:rPr lang="en-US" sz="2800" b="1" i="1" dirty="0" err="1"/>
              <a:t>topic_name</a:t>
            </a:r>
            <a:r>
              <a:rPr lang="en-US" sz="2800" b="1" i="1" dirty="0"/>
              <a:t>] </a:t>
            </a:r>
            <a:r>
              <a:rPr lang="en-US" sz="2800" i="1" dirty="0"/>
              <a:t>//s</a:t>
            </a:r>
            <a:r>
              <a:rPr lang="en-US" sz="2800" dirty="0"/>
              <a:t>ee the messages being publish in a specific topic</a:t>
            </a:r>
            <a:endParaRPr sz="2800" dirty="0"/>
          </a:p>
          <a:p>
            <a:r>
              <a:rPr lang="en-US" sz="2800" b="1" i="1" dirty="0" err="1"/>
              <a:t>rostopic</a:t>
            </a:r>
            <a:r>
              <a:rPr lang="en-US" sz="2800" b="1" i="1" dirty="0"/>
              <a:t> list </a:t>
            </a:r>
            <a:r>
              <a:rPr lang="en-US" sz="2800" i="1" dirty="0"/>
              <a:t>//s</a:t>
            </a:r>
            <a:r>
              <a:rPr lang="en-US" sz="2800" dirty="0"/>
              <a:t>ee a list of available topics</a:t>
            </a:r>
            <a:endParaRPr sz="2800" dirty="0"/>
          </a:p>
          <a:p>
            <a:r>
              <a:rPr lang="en-US" sz="2800" b="1" i="1" dirty="0" err="1"/>
              <a:t>rostopic</a:t>
            </a:r>
            <a:r>
              <a:rPr lang="en-US" sz="2800" b="1" i="1" dirty="0"/>
              <a:t> </a:t>
            </a:r>
            <a:r>
              <a:rPr lang="en-US" sz="2800" b="1" i="1" dirty="0" err="1"/>
              <a:t>hz</a:t>
            </a:r>
            <a:r>
              <a:rPr lang="en-US" sz="2800" b="1" i="1" dirty="0"/>
              <a:t> [</a:t>
            </a:r>
            <a:r>
              <a:rPr lang="en-US" sz="2800" b="1" i="1" dirty="0" err="1"/>
              <a:t>topic_name</a:t>
            </a:r>
            <a:r>
              <a:rPr lang="en-US" sz="2800" b="1" i="1" dirty="0"/>
              <a:t>]</a:t>
            </a:r>
            <a:r>
              <a:rPr lang="en-US" sz="2800" i="1" dirty="0"/>
              <a:t> //see the rate of a topic</a:t>
            </a:r>
            <a:endParaRPr sz="2800" dirty="0"/>
          </a:p>
          <a:p>
            <a:r>
              <a:rPr lang="en-US" sz="2800" b="1" i="1" dirty="0" err="1"/>
              <a:t>rostopic</a:t>
            </a:r>
            <a:r>
              <a:rPr lang="en-US" sz="2800" b="1" i="1" dirty="0"/>
              <a:t> </a:t>
            </a:r>
            <a:r>
              <a:rPr lang="en-US" sz="2800" b="1" i="1" dirty="0" err="1"/>
              <a:t>bw</a:t>
            </a:r>
            <a:r>
              <a:rPr lang="en-US" sz="2800" b="1" i="1" dirty="0"/>
              <a:t> [</a:t>
            </a:r>
            <a:r>
              <a:rPr lang="en-US" sz="2800" b="1" i="1" dirty="0" err="1"/>
              <a:t>topic_name</a:t>
            </a:r>
            <a:r>
              <a:rPr lang="en-US" sz="2800" b="1" i="1" dirty="0"/>
              <a:t>]</a:t>
            </a:r>
            <a:r>
              <a:rPr lang="en-US" sz="2800" i="1" dirty="0"/>
              <a:t> //see the bandwidth usage of a</a:t>
            </a:r>
            <a:endParaRPr sz="2800" dirty="0"/>
          </a:p>
          <a:p>
            <a:r>
              <a:rPr lang="en-US" sz="2800" i="1" dirty="0"/>
              <a:t>topic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388479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b="1">
                <a:latin typeface="Century Gothic"/>
              </a:rPr>
              <a:t>Publish to a topic in command line</a:t>
            </a:r>
            <a:endParaRPr/>
          </a:p>
        </p:txBody>
      </p:sp>
      <p:sp>
        <p:nvSpPr>
          <p:cNvPr id="4" name="TextShape 2"/>
          <p:cNvSpPr txBox="1"/>
          <p:nvPr/>
        </p:nvSpPr>
        <p:spPr>
          <a:xfrm>
            <a:off x="591594" y="1556298"/>
            <a:ext cx="10972440" cy="3673887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 i="1" dirty="0" err="1"/>
              <a:t>rostopic</a:t>
            </a:r>
            <a:r>
              <a:rPr lang="en-US" sz="2800" b="1" i="1" dirty="0"/>
              <a:t> pub -r [rate] [</a:t>
            </a:r>
            <a:r>
              <a:rPr lang="en-US" sz="2800" b="1" i="1" dirty="0" err="1"/>
              <a:t>topic_name</a:t>
            </a:r>
            <a:r>
              <a:rPr lang="en-US" sz="2800" b="1" i="1" dirty="0"/>
              <a:t>] [</a:t>
            </a:r>
            <a:r>
              <a:rPr lang="en-US" sz="2800" b="1" i="1" dirty="0" err="1"/>
              <a:t>msg</a:t>
            </a:r>
            <a:r>
              <a:rPr lang="en-US" sz="2800" b="1" i="1" dirty="0"/>
              <a:t>]</a:t>
            </a:r>
            <a:r>
              <a:rPr lang="en-US" sz="2800" dirty="0"/>
              <a:t> //publish to a topic</a:t>
            </a:r>
            <a:endParaRPr sz="2800" dirty="0"/>
          </a:p>
          <a:p>
            <a:r>
              <a:rPr lang="en-US" sz="2800" dirty="0"/>
              <a:t>Example: Let's make the robot move by publishing a Twist</a:t>
            </a:r>
            <a:endParaRPr sz="2800" dirty="0"/>
          </a:p>
          <a:p>
            <a:r>
              <a:rPr lang="en-US" sz="2800" dirty="0"/>
              <a:t>Message to the '/</a:t>
            </a:r>
            <a:r>
              <a:rPr lang="en-US" sz="2800" dirty="0" err="1"/>
              <a:t>cmd_vel</a:t>
            </a:r>
            <a:r>
              <a:rPr lang="en-US" sz="2800" dirty="0"/>
              <a:t>/input/</a:t>
            </a:r>
            <a:r>
              <a:rPr lang="en-US" sz="2800" dirty="0" err="1"/>
              <a:t>navi</a:t>
            </a:r>
            <a:r>
              <a:rPr lang="en-US" sz="2800" dirty="0"/>
              <a:t>' that specifies a linear</a:t>
            </a:r>
            <a:endParaRPr sz="2800" dirty="0"/>
          </a:p>
          <a:p>
            <a:r>
              <a:rPr lang="en-US" sz="2800" dirty="0"/>
              <a:t>Velocity of 0.1(m/s), play around with the parameters and observe the behavior of </a:t>
            </a:r>
            <a:r>
              <a:rPr lang="en-US" sz="2800" dirty="0" err="1"/>
              <a:t>turtlebot</a:t>
            </a:r>
            <a:r>
              <a:rPr lang="en-US" sz="2800" dirty="0"/>
              <a:t>.</a:t>
            </a:r>
            <a:endParaRPr sz="2800" dirty="0"/>
          </a:p>
          <a:p>
            <a:r>
              <a:rPr lang="en-US" sz="2800" b="1" i="1" dirty="0" err="1"/>
              <a:t>rostopic</a:t>
            </a:r>
            <a:r>
              <a:rPr lang="en-US" sz="2800" b="1" i="1" dirty="0"/>
              <a:t> pub -r 10 /</a:t>
            </a:r>
            <a:r>
              <a:rPr lang="en-US" sz="2800" b="1" i="1" dirty="0" err="1"/>
              <a:t>cmd_vel_mux</a:t>
            </a:r>
            <a:r>
              <a:rPr lang="en-US" sz="2800" b="1" i="1" dirty="0"/>
              <a:t>/input/</a:t>
            </a:r>
            <a:r>
              <a:rPr lang="en-US" sz="2800" b="1" i="1" dirty="0" err="1"/>
              <a:t>navi</a:t>
            </a:r>
            <a:r>
              <a:rPr lang="en-US" sz="2800" b="1" i="1" dirty="0"/>
              <a:t>  </a:t>
            </a:r>
            <a:r>
              <a:rPr lang="en-US" sz="2800" b="1" i="1" dirty="0" err="1"/>
              <a:t>geometry_msgs</a:t>
            </a:r>
            <a:r>
              <a:rPr lang="en-US" sz="2800" b="1" i="1" dirty="0"/>
              <a:t>/Twist '{linear: {x: 0.1,y: 0.0,z: 0.0},angular: {x: 0.0,y: 0.0,z: 0.0}}'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96473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Shape 1"/>
          <p:cNvSpPr txBox="1"/>
          <p:nvPr/>
        </p:nvSpPr>
        <p:spPr>
          <a:xfrm>
            <a:off x="591593" y="541928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b="1" dirty="0">
                <a:latin typeface="Century Gothic"/>
              </a:rPr>
              <a:t>Use </a:t>
            </a:r>
            <a:r>
              <a:rPr lang="en-US" sz="3200" b="1" dirty="0" err="1">
                <a:latin typeface="Century Gothic"/>
              </a:rPr>
              <a:t>rosbag</a:t>
            </a:r>
            <a:r>
              <a:rPr lang="en-US" sz="3200" b="1" dirty="0">
                <a:latin typeface="Century Gothic"/>
              </a:rPr>
              <a:t> and </a:t>
            </a:r>
            <a:r>
              <a:rPr lang="en-US" sz="3200" b="1" dirty="0" err="1">
                <a:latin typeface="Century Gothic"/>
              </a:rPr>
              <a:t>rqt_bag</a:t>
            </a:r>
            <a:r>
              <a:rPr lang="en-US" sz="3200" b="1" dirty="0">
                <a:latin typeface="Century Gothic"/>
              </a:rPr>
              <a:t> to record and playback</a:t>
            </a:r>
            <a:r>
              <a:rPr lang="en-US" sz="3200" b="1" dirty="0" smtClean="0">
                <a:latin typeface="Century Gothic"/>
              </a:rPr>
              <a:t>/</a:t>
            </a:r>
          </a:p>
          <a:p>
            <a:r>
              <a:rPr lang="en-US" sz="3200" b="1" dirty="0" smtClean="0">
                <a:latin typeface="Century Gothic"/>
              </a:rPr>
              <a:t>plot </a:t>
            </a:r>
            <a:r>
              <a:rPr lang="en-US" sz="3200" b="1" dirty="0">
                <a:latin typeface="Century Gothic"/>
              </a:rPr>
              <a:t>topic data</a:t>
            </a:r>
            <a:endParaRPr dirty="0"/>
          </a:p>
        </p:txBody>
      </p:sp>
      <p:sp>
        <p:nvSpPr>
          <p:cNvPr id="4" name="TextShape 2"/>
          <p:cNvSpPr txBox="1"/>
          <p:nvPr/>
        </p:nvSpPr>
        <p:spPr>
          <a:xfrm>
            <a:off x="591594" y="1717295"/>
            <a:ext cx="10972440" cy="3667732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dirty="0"/>
              <a:t>First make a directory to save your bag files</a:t>
            </a:r>
            <a:endParaRPr sz="2800" dirty="0"/>
          </a:p>
          <a:p>
            <a:r>
              <a:rPr lang="en-US" sz="2800" b="1" i="1" dirty="0" err="1"/>
              <a:t>mkdir</a:t>
            </a:r>
            <a:r>
              <a:rPr lang="en-US" sz="2800" b="1" i="1" dirty="0"/>
              <a:t> ~/</a:t>
            </a:r>
            <a:r>
              <a:rPr lang="en-US" sz="2800" b="1" i="1" dirty="0" err="1"/>
              <a:t>bagfiles</a:t>
            </a:r>
            <a:endParaRPr sz="2800" dirty="0"/>
          </a:p>
          <a:p>
            <a:r>
              <a:rPr lang="en-US" sz="2800" dirty="0"/>
              <a:t>Now let's start recording a topic, for </a:t>
            </a:r>
            <a:r>
              <a:rPr lang="en-US" sz="2800" dirty="0" err="1"/>
              <a:t>examle</a:t>
            </a:r>
            <a:r>
              <a:rPr lang="en-US" sz="2800" dirty="0"/>
              <a:t> /</a:t>
            </a:r>
            <a:r>
              <a:rPr lang="en-US" sz="2800" dirty="0" err="1"/>
              <a:t>odom</a:t>
            </a:r>
            <a:endParaRPr sz="2800" dirty="0"/>
          </a:p>
          <a:p>
            <a:r>
              <a:rPr lang="en-US" sz="2800" b="1" i="1" dirty="0" err="1"/>
              <a:t>Rosbag</a:t>
            </a:r>
            <a:r>
              <a:rPr lang="en-US" sz="2800" b="1" i="1" dirty="0"/>
              <a:t> record /</a:t>
            </a:r>
            <a:r>
              <a:rPr lang="en-US" sz="2800" b="1" i="1" dirty="0" err="1"/>
              <a:t>odom</a:t>
            </a:r>
            <a:endParaRPr sz="2800" dirty="0"/>
          </a:p>
          <a:p>
            <a:r>
              <a:rPr lang="en-US" sz="2800" dirty="0"/>
              <a:t>Hit </a:t>
            </a:r>
            <a:r>
              <a:rPr lang="en-US" sz="2800" dirty="0" err="1"/>
              <a:t>ctrl+c</a:t>
            </a:r>
            <a:r>
              <a:rPr lang="en-US" sz="2800" dirty="0"/>
              <a:t> to stop the recording process now use </a:t>
            </a:r>
            <a:r>
              <a:rPr lang="en-US" sz="2800" dirty="0" err="1"/>
              <a:t>rqt_bag</a:t>
            </a:r>
            <a:endParaRPr sz="2800" dirty="0"/>
          </a:p>
          <a:p>
            <a:r>
              <a:rPr lang="en-US" sz="2800" dirty="0"/>
              <a:t>To playback and plot the recorded data</a:t>
            </a:r>
            <a:endParaRPr sz="2800" dirty="0"/>
          </a:p>
          <a:p>
            <a:r>
              <a:rPr lang="en-US" sz="2800" b="1" i="1" dirty="0" err="1"/>
              <a:t>rqt_bag</a:t>
            </a:r>
            <a:r>
              <a:rPr lang="en-US" sz="2800" b="1" i="1" dirty="0"/>
              <a:t> [</a:t>
            </a:r>
            <a:r>
              <a:rPr lang="en-US" sz="2800" b="1" i="1" dirty="0" err="1"/>
              <a:t>your_bag_file</a:t>
            </a:r>
            <a:r>
              <a:rPr lang="en-US" sz="2800" b="1" i="1" dirty="0"/>
              <a:t>]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17919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b="1">
                <a:latin typeface="Century Gothic"/>
              </a:rPr>
              <a:t>Use rosbag and rqt_bag to record and playback/plot topic data</a:t>
            </a:r>
            <a:endParaRPr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48640" y="1646280"/>
            <a:ext cx="9966960" cy="4205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095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59304" y="409025"/>
            <a:ext cx="9602640" cy="61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Catkin Package Management Tool</a:t>
            </a:r>
            <a:endParaRPr dirty="0"/>
          </a:p>
        </p:txBody>
      </p:sp>
      <p:sp>
        <p:nvSpPr>
          <p:cNvPr id="133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525619" y="1340378"/>
            <a:ext cx="9602640" cy="1874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Catkin is a package management tool developed for ROS users that makes package management easier.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Let’s create a catkin workspace and our first package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Open a terminal</a:t>
            </a:r>
            <a:endParaRPr dirty="0"/>
          </a:p>
          <a:p>
            <a:pPr>
              <a:lnSpc>
                <a:spcPct val="120000"/>
              </a:lnSpc>
            </a:pPr>
            <a:endParaRPr dirty="0"/>
          </a:p>
        </p:txBody>
      </p:sp>
      <p:pic>
        <p:nvPicPr>
          <p:cNvPr id="13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52691" y="3706613"/>
            <a:ext cx="7020000" cy="1141920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74424" y="454378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Create a package and build a catkin workspace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555859" y="2005579"/>
            <a:ext cx="9602640" cy="329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i="1" dirty="0">
                <a:latin typeface="Century Gothic"/>
              </a:rPr>
              <a:t>cd ~/</a:t>
            </a:r>
            <a:r>
              <a:rPr lang="en-US" sz="2000" b="1" i="1" dirty="0" err="1">
                <a:latin typeface="Century Gothic"/>
              </a:rPr>
              <a:t>catkin_ws</a:t>
            </a:r>
            <a:r>
              <a:rPr lang="en-US" sz="2000" b="1" i="1" dirty="0">
                <a:latin typeface="Century Gothic"/>
              </a:rPr>
              <a:t>/</a:t>
            </a:r>
            <a:r>
              <a:rPr lang="en-US" sz="2000" b="1" i="1" dirty="0" err="1">
                <a:latin typeface="Century Gothic"/>
              </a:rPr>
              <a:t>src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i="1" dirty="0" err="1">
                <a:latin typeface="Century Gothic"/>
              </a:rPr>
              <a:t>catkin_create_pkg</a:t>
            </a:r>
            <a:r>
              <a:rPr lang="en-US" sz="2000" b="1" i="1" dirty="0">
                <a:latin typeface="Century Gothic"/>
              </a:rPr>
              <a:t> [</a:t>
            </a:r>
            <a:r>
              <a:rPr lang="en-US" sz="2000" b="1" i="1" dirty="0" err="1">
                <a:latin typeface="Century Gothic"/>
              </a:rPr>
              <a:t>package_name</a:t>
            </a:r>
            <a:r>
              <a:rPr lang="en-US" sz="2000" b="1" i="1" dirty="0">
                <a:latin typeface="Century Gothic"/>
              </a:rPr>
              <a:t>] dep1 </a:t>
            </a:r>
            <a:r>
              <a:rPr lang="en-US" sz="2000" b="1" i="1" dirty="0" err="1">
                <a:latin typeface="Century Gothic"/>
              </a:rPr>
              <a:t>dep</a:t>
            </a:r>
            <a:r>
              <a:rPr lang="en-US" sz="2000" b="1" i="1" dirty="0">
                <a:latin typeface="Century Gothic"/>
              </a:rPr>
              <a:t> 2 …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i="1" dirty="0">
                <a:latin typeface="Century Gothic"/>
              </a:rPr>
              <a:t>cd ~/</a:t>
            </a:r>
            <a:r>
              <a:rPr lang="en-US" sz="2000" b="1" i="1" dirty="0" err="1">
                <a:latin typeface="Century Gothic"/>
              </a:rPr>
              <a:t>catkin_ws</a:t>
            </a:r>
            <a:r>
              <a:rPr lang="en-US" sz="2000" b="1" i="1" dirty="0">
                <a:latin typeface="Century Gothic"/>
              </a:rPr>
              <a:t>/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i="1" dirty="0" err="1">
                <a:latin typeface="Century Gothic"/>
              </a:rPr>
              <a:t>catkin_make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latin typeface="Century Gothic"/>
              </a:rPr>
              <a:t>Next step is sourcing the setup file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i="1" dirty="0">
                <a:latin typeface="Century Gothic"/>
              </a:rPr>
              <a:t>Source ~/</a:t>
            </a:r>
            <a:r>
              <a:rPr lang="en-US" sz="2000" b="1" i="1" dirty="0" err="1">
                <a:latin typeface="Century Gothic"/>
              </a:rPr>
              <a:t>catkin_ws</a:t>
            </a:r>
            <a:r>
              <a:rPr lang="en-US" sz="2000" b="1" i="1" dirty="0">
                <a:latin typeface="Century Gothic"/>
              </a:rPr>
              <a:t>/</a:t>
            </a:r>
            <a:r>
              <a:rPr lang="en-US" sz="2000" b="1" i="1" dirty="0" err="1">
                <a:latin typeface="Century Gothic"/>
              </a:rPr>
              <a:t>devel</a:t>
            </a:r>
            <a:r>
              <a:rPr lang="en-US" sz="2000" b="1" i="1" dirty="0">
                <a:latin typeface="Century Gothic"/>
              </a:rPr>
              <a:t>/</a:t>
            </a:r>
            <a:r>
              <a:rPr lang="en-US" sz="2000" b="1" i="1" dirty="0" err="1">
                <a:latin typeface="Century Gothic"/>
              </a:rPr>
              <a:t>setup.bash</a:t>
            </a:r>
            <a:endParaRPr dirty="0"/>
          </a:p>
        </p:txBody>
      </p:sp>
      <p:sp>
        <p:nvSpPr>
          <p:cNvPr id="138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1884" y="1169318"/>
            <a:ext cx="73152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ros.h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endParaRPr lang="en-US" sz="1200" dirty="0">
              <a:solidFill>
                <a:srgbClr val="64382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geometry_msgs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Twist.h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sz="1200" dirty="0">
              <a:solidFill>
                <a:srgbClr val="64382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sensor_msgs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Imu.h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sz="1200" dirty="0">
              <a:solidFill>
                <a:srgbClr val="643820"/>
              </a:solidFill>
              <a:latin typeface="Menlo-Regular" charset="0"/>
            </a:endParaRPr>
          </a:p>
          <a:p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imuCallback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200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sensor_msgs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Imu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ConstPtr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&amp; data)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ROS_INFO(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"Angular Velocity = %f"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data-&gt;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angular_velocity.z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);</a:t>
            </a:r>
            <a:r>
              <a:rPr lang="en-US" sz="1200" dirty="0">
                <a:solidFill>
                  <a:srgbClr val="007400"/>
                </a:solidFill>
                <a:latin typeface="Menlo-Regular" charset="0"/>
              </a:rPr>
              <a:t>//print out the angular velocity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main(</a:t>
            </a:r>
            <a:r>
              <a:rPr lang="en-US" sz="12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**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turtlebot_turn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NodeHandle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nh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::Publisher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vel_pub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vel_pub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nh.advertise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geometry_msgs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::Twist&gt;(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cmd_vel_mux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/input/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navi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::Subscriber sub =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nh.subscribe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mobile_base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/sensors/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imu_data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imuCallback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::Rate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loop_rate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count =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geometry_msgs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::Twist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vel.linear.x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  <a:r>
              <a:rPr lang="en-US" sz="1200" dirty="0">
                <a:solidFill>
                  <a:srgbClr val="007400"/>
                </a:solidFill>
                <a:latin typeface="Menlo-Regular" charset="0"/>
              </a:rPr>
              <a:t>//linear velocity(m/s)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vel.angular.z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  <a:r>
              <a:rPr lang="en-US" sz="1200" dirty="0">
                <a:solidFill>
                  <a:srgbClr val="007400"/>
                </a:solidFill>
                <a:latin typeface="Menlo-Regular" charset="0"/>
              </a:rPr>
              <a:t>//angular velocity(rad/s)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8690728" y="1908151"/>
            <a:ext cx="24852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::ok())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{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vel_pub.publish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vel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::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spinOnce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loop_rate.sleep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++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count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(count==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vel.angular.z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}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sz="1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1256" y="362274"/>
            <a:ext cx="9603275" cy="5574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Code: </a:t>
            </a:r>
            <a:r>
              <a:rPr lang="en-US" dirty="0" err="1" smtClean="0"/>
              <a:t>turtlebot_turn.cpp</a:t>
            </a:r>
            <a:endParaRPr lang="en-US" dirty="0"/>
          </a:p>
        </p:txBody>
      </p:sp>
      <p:cxnSp>
        <p:nvCxnSpPr>
          <p:cNvPr id="7" name="Elbow Connector 6"/>
          <p:cNvCxnSpPr>
            <a:stCxn id="3" idx="2"/>
            <a:endCxn id="4" idx="0"/>
          </p:cNvCxnSpPr>
          <p:nvPr/>
        </p:nvCxnSpPr>
        <p:spPr>
          <a:xfrm rot="5400000" flipH="1" flipV="1">
            <a:off x="5071671" y="885964"/>
            <a:ext cx="3839506" cy="5883879"/>
          </a:xfrm>
          <a:prstGeom prst="bentConnector5">
            <a:avLst>
              <a:gd name="adj1" fmla="val -5954"/>
              <a:gd name="adj2" fmla="val 70522"/>
              <a:gd name="adj3" fmla="val 1059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20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130400" y="953280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>
                <a:solidFill>
                  <a:srgbClr val="000000"/>
                </a:solidFill>
                <a:latin typeface="Century Gothic"/>
              </a:rPr>
              <a:t>Useful Links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1130400" y="2171880"/>
            <a:ext cx="9602640" cy="329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Ros Wiki Turtlebot Page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Catkin Tutorial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The Turtlebot Stack on Github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Turtlebot Demos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UNIX Tutorial for Beginners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Turtlebot Guide and Support</a:t>
            </a:r>
            <a:endParaRPr/>
          </a:p>
        </p:txBody>
      </p:sp>
      <p:sp>
        <p:nvSpPr>
          <p:cNvPr id="4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0"/>
            <a:ext cx="5300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2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47273" y="237917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What is ROS?</a:t>
            </a:r>
            <a:endParaRPr dirty="0"/>
          </a:p>
        </p:txBody>
      </p:sp>
      <p:sp>
        <p:nvSpPr>
          <p:cNvPr id="88" name="CustomShape 2"/>
          <p:cNvSpPr/>
          <p:nvPr/>
        </p:nvSpPr>
        <p:spPr>
          <a:xfrm>
            <a:off x="488140" y="843927"/>
            <a:ext cx="5642528" cy="436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entury Gothic"/>
              </a:rPr>
              <a:t>meta Operating System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for Robots. </a:t>
            </a: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As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an OS, provides</a:t>
            </a: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: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low-level device control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implementation of commonly-used functionality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message-passing between processes (they’re called nodes)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package </a:t>
            </a: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management</a:t>
            </a:r>
          </a:p>
          <a:p>
            <a:pPr lvl="1">
              <a:lnSpc>
                <a:spcPct val="100000"/>
              </a:lnSpc>
            </a:pP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Tools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and libraries for development and running code across machines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Supports C++, Python and Lisp</a:t>
            </a:r>
            <a:endParaRPr dirty="0"/>
          </a:p>
          <a:p>
            <a:pPr marL="1200150" lvl="2" indent="-285750">
              <a:lnSpc>
                <a:spcPct val="10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Century Gothic"/>
              </a:rPr>
              <a:t>experimental </a:t>
            </a:r>
            <a:r>
              <a:rPr lang="en-US" sz="1600" dirty="0">
                <a:solidFill>
                  <a:srgbClr val="000000"/>
                </a:solidFill>
                <a:latin typeface="Century Gothic"/>
              </a:rPr>
              <a:t>libraries for </a:t>
            </a:r>
            <a:r>
              <a:rPr lang="en-US" sz="1600" dirty="0" smtClean="0">
                <a:solidFill>
                  <a:srgbClr val="000000"/>
                </a:solidFill>
                <a:latin typeface="Century Gothic"/>
              </a:rPr>
              <a:t>Java</a:t>
            </a:r>
          </a:p>
          <a:p>
            <a:pPr lvl="2">
              <a:lnSpc>
                <a:spcPct val="100000"/>
              </a:lnSpc>
            </a:pP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ROS is not an actual OS! </a:t>
            </a: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it is a </a:t>
            </a:r>
            <a:r>
              <a:rPr lang="en-US" sz="2000" dirty="0" smtClean="0">
                <a:solidFill>
                  <a:srgbClr val="FF0000"/>
                </a:solidFill>
                <a:latin typeface="Century Gothic"/>
              </a:rPr>
              <a:t>middleware</a:t>
            </a:r>
            <a:r>
              <a:rPr lang="en-US" sz="2000" dirty="0" smtClean="0">
                <a:solidFill>
                  <a:srgbClr val="000000"/>
                </a:solidFill>
                <a:latin typeface="Century Gothic"/>
              </a:rPr>
              <a:t>. It sits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on top of an OS (Linux and Mac are officially supported).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9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7792948" y="3680074"/>
            <a:ext cx="3505200" cy="838200"/>
          </a:xfrm>
          <a:prstGeom prst="cub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UBUNTU</a:t>
            </a:r>
            <a:endParaRPr lang="en-US" dirty="0"/>
          </a:p>
        </p:txBody>
      </p:sp>
      <p:sp>
        <p:nvSpPr>
          <p:cNvPr id="7" name="Up-Down Arrow 6"/>
          <p:cNvSpPr/>
          <p:nvPr/>
        </p:nvSpPr>
        <p:spPr>
          <a:xfrm>
            <a:off x="8550896" y="1958279"/>
            <a:ext cx="461252" cy="1875006"/>
          </a:xfrm>
          <a:prstGeom prst="upDownArrow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Down Arrow 7"/>
          <p:cNvSpPr/>
          <p:nvPr/>
        </p:nvSpPr>
        <p:spPr>
          <a:xfrm>
            <a:off x="10074896" y="1958279"/>
            <a:ext cx="461252" cy="1875006"/>
          </a:xfrm>
          <a:prstGeom prst="upDownArrow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7809160" y="4986823"/>
            <a:ext cx="3488987" cy="838200"/>
          </a:xfrm>
          <a:prstGeom prst="cub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8703296" y="2385485"/>
            <a:ext cx="1658159" cy="838200"/>
          </a:xfrm>
          <a:prstGeom prst="cub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ROS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7564348" y="2522888"/>
            <a:ext cx="1022215" cy="655806"/>
          </a:xfrm>
          <a:prstGeom prst="cub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10580733" y="2537885"/>
            <a:ext cx="1022215" cy="655806"/>
          </a:xfrm>
          <a:prstGeom prst="cub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8326348" y="1272479"/>
            <a:ext cx="1022215" cy="655806"/>
          </a:xfrm>
          <a:prstGeom prst="cub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9850348" y="1272479"/>
            <a:ext cx="1022215" cy="655806"/>
          </a:xfrm>
          <a:prstGeom prst="cub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15" name="Up-Down Arrow 14"/>
          <p:cNvSpPr/>
          <p:nvPr/>
        </p:nvSpPr>
        <p:spPr>
          <a:xfrm>
            <a:off x="9316948" y="4508547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9316948" y="3213147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8021548" y="3213147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/>
          <p:cNvSpPr/>
          <p:nvPr/>
        </p:nvSpPr>
        <p:spPr>
          <a:xfrm>
            <a:off x="10696653" y="3223685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8783548" y="1917747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9850348" y="1928285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Down Arrow 20"/>
          <p:cNvSpPr/>
          <p:nvPr/>
        </p:nvSpPr>
        <p:spPr>
          <a:xfrm rot="5400000">
            <a:off x="9326270" y="1339358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329648" y="1100623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IPC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1208835" y="5522384"/>
            <a:ext cx="5038137" cy="1279051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95373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31918" y="165100"/>
            <a:ext cx="8839200" cy="5029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4318" y="546100"/>
            <a:ext cx="8534400" cy="4495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shade val="51000"/>
                  <a:satMod val="13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  <a:lin ang="16200000" scaled="0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12918" y="927100"/>
            <a:ext cx="8077200" cy="396240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40871" y="3213100"/>
            <a:ext cx="2091447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Controller Node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77589" y="3179233"/>
            <a:ext cx="1295400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GPS Node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529121" y="2896632"/>
            <a:ext cx="0" cy="3164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03721" y="2896632"/>
            <a:ext cx="29040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80281" y="2896632"/>
            <a:ext cx="0" cy="31646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92980" y="3788833"/>
            <a:ext cx="0" cy="3175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503722" y="4106333"/>
            <a:ext cx="2904076" cy="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29120" y="3822700"/>
            <a:ext cx="0" cy="283633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55714" y="1765300"/>
            <a:ext cx="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093593" y="1841500"/>
            <a:ext cx="0" cy="133773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459525" y="1838297"/>
            <a:ext cx="1659468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284518" y="2222500"/>
            <a:ext cx="229024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09918" y="2222500"/>
            <a:ext cx="0" cy="990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28819" y="3670297"/>
            <a:ext cx="51628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152258" y="1494365"/>
            <a:ext cx="1" cy="21759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41518" y="1519771"/>
            <a:ext cx="2497673" cy="5264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98316" y="1481665"/>
            <a:ext cx="24678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Times New Roman"/>
                <a:cs typeface="Times New Roman"/>
              </a:rPr>
              <a:t>1)</a:t>
            </a:r>
            <a:r>
              <a:rPr lang="en-US" sz="1700" dirty="0" smtClean="0"/>
              <a:t> Advertise to GPS</a:t>
            </a:r>
            <a:endParaRPr lang="en-US" sz="1700" dirty="0"/>
          </a:p>
        </p:txBody>
      </p:sp>
      <p:sp>
        <p:nvSpPr>
          <p:cNvPr id="23" name="TextBox 22"/>
          <p:cNvSpPr txBox="1"/>
          <p:nvPr/>
        </p:nvSpPr>
        <p:spPr>
          <a:xfrm>
            <a:off x="3951016" y="2843768"/>
            <a:ext cx="1981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Times New Roman"/>
                <a:cs typeface="Times New Roman"/>
              </a:rPr>
              <a:t>4) </a:t>
            </a:r>
            <a:r>
              <a:rPr lang="en-US" sz="1700" dirty="0" smtClean="0"/>
              <a:t>Topic Request</a:t>
            </a:r>
            <a:endParaRPr 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3981330" y="3737001"/>
            <a:ext cx="19473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Times New Roman"/>
                <a:cs typeface="Times New Roman"/>
              </a:rPr>
              <a:t>5) </a:t>
            </a:r>
            <a:r>
              <a:rPr lang="en-US" sz="1700" dirty="0" smtClean="0"/>
              <a:t>Topic Stream</a:t>
            </a:r>
            <a:endParaRPr 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2335318" y="2184400"/>
            <a:ext cx="1981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Times New Roman"/>
                <a:cs typeface="Times New Roman"/>
              </a:rPr>
              <a:t>3) </a:t>
            </a:r>
            <a:r>
              <a:rPr lang="en-US" sz="1700" dirty="0" smtClean="0"/>
              <a:t>Host + Port</a:t>
            </a:r>
            <a:endParaRPr lang="en-US" sz="1700" dirty="0"/>
          </a:p>
        </p:txBody>
      </p:sp>
      <p:sp>
        <p:nvSpPr>
          <p:cNvPr id="26" name="TextBox 25"/>
          <p:cNvSpPr txBox="1"/>
          <p:nvPr/>
        </p:nvSpPr>
        <p:spPr>
          <a:xfrm>
            <a:off x="1153149" y="1168404"/>
            <a:ext cx="22320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Times New Roman"/>
                <a:cs typeface="Times New Roman"/>
              </a:rPr>
              <a:t>2)</a:t>
            </a:r>
            <a:r>
              <a:rPr lang="en-US" sz="1700" dirty="0" smtClean="0"/>
              <a:t> Subscribe to GPS</a:t>
            </a:r>
            <a:endParaRPr lang="en-US" sz="1700" dirty="0"/>
          </a:p>
        </p:txBody>
      </p:sp>
      <p:sp>
        <p:nvSpPr>
          <p:cNvPr id="27" name="Rounded Rectangle 26"/>
          <p:cNvSpPr/>
          <p:nvPr/>
        </p:nvSpPr>
        <p:spPr>
          <a:xfrm>
            <a:off x="3639191" y="1384300"/>
            <a:ext cx="1837267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ROS Master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62050" y="531330"/>
            <a:ext cx="4899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Operating System (Ubuntu </a:t>
            </a:r>
            <a:r>
              <a:rPr lang="en-US" dirty="0" smtClean="0"/>
              <a:t>16.04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75118" y="938768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ROS </a:t>
            </a:r>
            <a:r>
              <a:rPr lang="en-US" dirty="0" smtClean="0"/>
              <a:t>(Kinetic Kane)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75118" y="1651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7103542" y="3788833"/>
            <a:ext cx="0" cy="863600"/>
          </a:xfrm>
          <a:prstGeom prst="line">
            <a:avLst/>
          </a:prstGeom>
          <a:ln w="28575" cmpd="sng">
            <a:solidFill>
              <a:schemeClr val="accent2">
                <a:lumMod val="50000"/>
              </a:schemeClr>
            </a:solidFill>
            <a:prstDash val="sysDash"/>
            <a:headEnd type="arrow"/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35" y="5647675"/>
            <a:ext cx="1405467" cy="1054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b="17036"/>
          <a:stretch/>
        </p:blipFill>
        <p:spPr>
          <a:xfrm>
            <a:off x="4430630" y="5679639"/>
            <a:ext cx="1448550" cy="9776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579" y="5537200"/>
            <a:ext cx="1363883" cy="103449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3579972" y="5194300"/>
            <a:ext cx="0" cy="304800"/>
          </a:xfrm>
          <a:prstGeom prst="line">
            <a:avLst/>
          </a:prstGeom>
          <a:ln w="28575" cmpd="sng">
            <a:solidFill>
              <a:srgbClr val="800000"/>
            </a:solidFill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79772" y="5194300"/>
            <a:ext cx="0" cy="304800"/>
          </a:xfrm>
          <a:prstGeom prst="line">
            <a:avLst/>
          </a:prstGeom>
          <a:ln w="28575" cmpd="sng">
            <a:solidFill>
              <a:srgbClr val="800000"/>
            </a:solidFill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103972" y="4652433"/>
            <a:ext cx="0" cy="846667"/>
          </a:xfrm>
          <a:prstGeom prst="line">
            <a:avLst/>
          </a:prstGeom>
          <a:ln w="28575" cmpd="sng">
            <a:solidFill>
              <a:srgbClr val="800000"/>
            </a:solidFill>
            <a:prstDash val="sysDash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6640984" y="5537200"/>
            <a:ext cx="2399155" cy="1262001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95373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/>
          <a:srcRect l="3195" t="65479" r="15340" b="4632"/>
          <a:stretch/>
        </p:blipFill>
        <p:spPr>
          <a:xfrm>
            <a:off x="6917279" y="5658849"/>
            <a:ext cx="1891407" cy="55780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775879" y="6435191"/>
            <a:ext cx="164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SENSORS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71277" y="6399091"/>
            <a:ext cx="164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ACTUATORS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1433616" y="3382439"/>
            <a:ext cx="211489" cy="1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459171" y="1841500"/>
            <a:ext cx="6195" cy="154094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440121" y="1838297"/>
            <a:ext cx="2199070" cy="320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67748" y="1494365"/>
            <a:ext cx="25666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Times New Roman"/>
                <a:cs typeface="Times New Roman"/>
              </a:rPr>
              <a:t>2)</a:t>
            </a:r>
            <a:r>
              <a:rPr lang="en-US" sz="1700" dirty="0" smtClean="0"/>
              <a:t> Advertise to TWIST</a:t>
            </a:r>
            <a:endParaRPr lang="en-US" sz="1700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5459525" y="1519770"/>
            <a:ext cx="3064927" cy="5265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012907" y="1161570"/>
            <a:ext cx="25652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Times New Roman"/>
                <a:cs typeface="Times New Roman"/>
              </a:rPr>
              <a:t>1)</a:t>
            </a:r>
            <a:r>
              <a:rPr lang="en-US" sz="1700" dirty="0" smtClean="0"/>
              <a:t> Subscribe to </a:t>
            </a:r>
            <a:r>
              <a:rPr lang="en-US" sz="1700" dirty="0"/>
              <a:t>TWIST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525385" y="3213100"/>
            <a:ext cx="1295400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Motor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8499051" y="1519770"/>
            <a:ext cx="0" cy="169333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821718" y="2647898"/>
            <a:ext cx="0" cy="565202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119877" y="2647897"/>
            <a:ext cx="0" cy="56520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094477" y="2647897"/>
            <a:ext cx="4752641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03972" y="4652433"/>
            <a:ext cx="2015021" cy="0"/>
          </a:xfrm>
          <a:prstGeom prst="line">
            <a:avLst/>
          </a:prstGeom>
          <a:ln w="28575" cmpd="sng">
            <a:solidFill>
              <a:schemeClr val="accent2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102609" y="3827967"/>
            <a:ext cx="0" cy="1671133"/>
          </a:xfrm>
          <a:prstGeom prst="line">
            <a:avLst/>
          </a:prstGeom>
          <a:ln w="28575" cmpd="sng">
            <a:solidFill>
              <a:srgbClr val="632523"/>
            </a:solidFill>
            <a:prstDash val="sysDash"/>
            <a:headEnd type="arrow"/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57805" y="4440769"/>
            <a:ext cx="6587067" cy="36406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                     ROS Drivers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7832301" y="3827967"/>
            <a:ext cx="0" cy="43706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119877" y="3822701"/>
            <a:ext cx="0" cy="442329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094477" y="4265030"/>
            <a:ext cx="4756881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663100" y="2335880"/>
            <a:ext cx="229170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PUB/SUB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4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38349" y="227606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ROS Computation Graph</a:t>
            </a:r>
            <a:endParaRPr dirty="0"/>
          </a:p>
        </p:txBody>
      </p:sp>
      <p:sp>
        <p:nvSpPr>
          <p:cNvPr id="91" name="CustomShape 2"/>
          <p:cNvSpPr/>
          <p:nvPr/>
        </p:nvSpPr>
        <p:spPr>
          <a:xfrm>
            <a:off x="495380" y="1290655"/>
            <a:ext cx="10780643" cy="415446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Master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Provides name registration and look up to the nodes (Like a DNS Server).</a:t>
            </a: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Nodes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Are executable that use ROS to communicate with other nodes.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 ROS node is written with the use of a ROS client library, such as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roscpp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or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rospy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. </a:t>
            </a: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Messages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 ROS message is a data structure, comprising typed fields. Nodes communicate with each other by passing messages. (Structures defined in .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msg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files)</a:t>
            </a: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Topics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Each topic is a message bus that carries a certain type of message. Multiple nodes can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subscribe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and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publish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to a single topic. Also one node can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subscribe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and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publish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to many topics.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2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283707" y="272960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ROS Computation Graph (Cont’d)</a:t>
            </a:r>
            <a:endParaRPr dirty="0"/>
          </a:p>
        </p:txBody>
      </p:sp>
      <p:sp>
        <p:nvSpPr>
          <p:cNvPr id="94" name="CustomShape 2"/>
          <p:cNvSpPr/>
          <p:nvPr/>
        </p:nvSpPr>
        <p:spPr>
          <a:xfrm>
            <a:off x="510499" y="1215064"/>
            <a:ext cx="10662824" cy="388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Services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ROS Services complements the subscriber/publisher communication model (Topics), by adding a synchronous request/reply model.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 service provider node offers a service under a name and a client node uses the service by sending the request message and awaiting the reply.</a:t>
            </a:r>
            <a:endParaRPr dirty="0"/>
          </a:p>
          <a:p>
            <a:pPr marL="285750" indent="-285750">
              <a:lnSpc>
                <a:spcPct val="100000"/>
              </a:lnSpc>
              <a:buFont typeface="Courier New"/>
              <a:buChar char="o"/>
            </a:pP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Bags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Bags are a format for saving and playing back ROS message data.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Example: Storing sensor data to be used later.</a:t>
            </a:r>
            <a:endParaRPr dirty="0"/>
          </a:p>
        </p:txBody>
      </p:sp>
      <p:sp>
        <p:nvSpPr>
          <p:cNvPr id="95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2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98" name="CustomShape 3"/>
          <p:cNvSpPr/>
          <p:nvPr/>
        </p:nvSpPr>
        <p:spPr>
          <a:xfrm rot="16200000">
            <a:off x="5952064" y="2723203"/>
            <a:ext cx="199642" cy="98873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99" name="CustomShape 4"/>
          <p:cNvSpPr/>
          <p:nvPr/>
        </p:nvSpPr>
        <p:spPr>
          <a:xfrm>
            <a:off x="5082374" y="1107179"/>
            <a:ext cx="1958183" cy="156420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7640" tIns="17640" rIns="17640" bIns="17640" anchor="ctr"/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000000"/>
                </a:solidFill>
                <a:latin typeface="Century Gothic"/>
              </a:rPr>
              <a:t>Master</a:t>
            </a:r>
            <a:endParaRPr dirty="0"/>
          </a:p>
        </p:txBody>
      </p:sp>
      <p:sp>
        <p:nvSpPr>
          <p:cNvPr id="100" name="CustomShape 5"/>
          <p:cNvSpPr/>
          <p:nvPr/>
        </p:nvSpPr>
        <p:spPr>
          <a:xfrm rot="20428200">
            <a:off x="7128656" y="2653819"/>
            <a:ext cx="2377682" cy="91440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101" name="CustomShape 6"/>
          <p:cNvSpPr/>
          <p:nvPr/>
        </p:nvSpPr>
        <p:spPr>
          <a:xfrm>
            <a:off x="9361840" y="984889"/>
            <a:ext cx="1924325" cy="195685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2600" tIns="12600" rIns="12600" bIns="12600" anchor="ctr"/>
          <a:lstStyle/>
          <a:p>
            <a:pPr algn="ctr">
              <a:lnSpc>
                <a:spcPct val="90000"/>
              </a:lnSpc>
            </a:pPr>
            <a:r>
              <a:rPr lang="en-US" sz="2000" b="1">
                <a:solidFill>
                  <a:srgbClr val="000000"/>
                </a:solidFill>
                <a:latin typeface="Century Gothic"/>
              </a:rPr>
              <a:t>Messages</a:t>
            </a:r>
            <a:endParaRPr/>
          </a:p>
        </p:txBody>
      </p:sp>
      <p:sp>
        <p:nvSpPr>
          <p:cNvPr id="102" name="CustomShape 7"/>
          <p:cNvSpPr/>
          <p:nvPr/>
        </p:nvSpPr>
        <p:spPr>
          <a:xfrm rot="1114200">
            <a:off x="7271052" y="4234890"/>
            <a:ext cx="2399807" cy="91440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103" name="CustomShape 8"/>
          <p:cNvSpPr/>
          <p:nvPr/>
        </p:nvSpPr>
        <p:spPr>
          <a:xfrm>
            <a:off x="9529961" y="4188779"/>
            <a:ext cx="1629360" cy="158796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2600" tIns="12600" rIns="12600" bIns="12600" anchor="ctr"/>
          <a:lstStyle/>
          <a:p>
            <a:pPr algn="ctr">
              <a:lnSpc>
                <a:spcPct val="90000"/>
              </a:lnSpc>
            </a:pPr>
            <a:r>
              <a:rPr lang="en-US" sz="2000" b="1">
                <a:solidFill>
                  <a:srgbClr val="000000"/>
                </a:solidFill>
                <a:latin typeface="Century Gothic"/>
              </a:rPr>
              <a:t>Bags</a:t>
            </a:r>
            <a:endParaRPr/>
          </a:p>
        </p:txBody>
      </p:sp>
      <p:sp>
        <p:nvSpPr>
          <p:cNvPr id="104" name="CustomShape 9"/>
          <p:cNvSpPr/>
          <p:nvPr/>
        </p:nvSpPr>
        <p:spPr>
          <a:xfrm rot="5356200">
            <a:off x="6003147" y="4309789"/>
            <a:ext cx="304151" cy="91440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105" name="CustomShape 10"/>
          <p:cNvSpPr/>
          <p:nvPr/>
        </p:nvSpPr>
        <p:spPr>
          <a:xfrm>
            <a:off x="5503361" y="4509179"/>
            <a:ext cx="1275120" cy="127512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2600" tIns="12600" rIns="12600" bIns="12600" anchor="ctr"/>
          <a:lstStyle/>
          <a:p>
            <a:pPr algn="ctr">
              <a:lnSpc>
                <a:spcPct val="90000"/>
              </a:lnSpc>
            </a:pPr>
            <a:r>
              <a:rPr lang="en-US" sz="2000" b="1">
                <a:solidFill>
                  <a:srgbClr val="000000"/>
                </a:solidFill>
                <a:latin typeface="Century Gothic"/>
              </a:rPr>
              <a:t>Topics</a:t>
            </a:r>
            <a:endParaRPr/>
          </a:p>
        </p:txBody>
      </p:sp>
      <p:sp>
        <p:nvSpPr>
          <p:cNvPr id="106" name="CustomShape 11"/>
          <p:cNvSpPr/>
          <p:nvPr/>
        </p:nvSpPr>
        <p:spPr>
          <a:xfrm rot="9681000">
            <a:off x="2626092" y="4306821"/>
            <a:ext cx="2382451" cy="82612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107" name="CustomShape 12"/>
          <p:cNvSpPr/>
          <p:nvPr/>
        </p:nvSpPr>
        <p:spPr>
          <a:xfrm>
            <a:off x="850924" y="3953395"/>
            <a:ext cx="1885837" cy="1823344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2600" tIns="12600" rIns="12600" bIns="12600" anchor="ctr"/>
          <a:lstStyle/>
          <a:p>
            <a:pPr algn="ctr">
              <a:lnSpc>
                <a:spcPct val="90000"/>
              </a:lnSpc>
            </a:pPr>
            <a:r>
              <a:rPr lang="en-US" sz="2000" b="1">
                <a:solidFill>
                  <a:srgbClr val="000000"/>
                </a:solidFill>
                <a:latin typeface="Century Gothic"/>
              </a:rPr>
              <a:t>Services</a:t>
            </a:r>
            <a:endParaRPr/>
          </a:p>
        </p:txBody>
      </p:sp>
      <p:sp>
        <p:nvSpPr>
          <p:cNvPr id="108" name="CustomShape 13"/>
          <p:cNvSpPr/>
          <p:nvPr/>
        </p:nvSpPr>
        <p:spPr>
          <a:xfrm rot="12028200">
            <a:off x="2460908" y="2636286"/>
            <a:ext cx="2486966" cy="91440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109" name="CustomShape 14"/>
          <p:cNvSpPr/>
          <p:nvPr/>
        </p:nvSpPr>
        <p:spPr>
          <a:xfrm>
            <a:off x="1000434" y="1065419"/>
            <a:ext cx="1636967" cy="167508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2600" tIns="12600" rIns="12600" bIns="12600" anchor="ctr"/>
          <a:lstStyle/>
          <a:p>
            <a:pPr algn="ctr">
              <a:lnSpc>
                <a:spcPct val="90000"/>
              </a:lnSpc>
            </a:pPr>
            <a:r>
              <a:rPr lang="en-US" sz="2000" b="1">
                <a:solidFill>
                  <a:srgbClr val="000000"/>
                </a:solidFill>
                <a:latin typeface="Century Gothic"/>
              </a:rPr>
              <a:t>Nodes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97" name="CustomShape 2"/>
          <p:cNvSpPr/>
          <p:nvPr/>
        </p:nvSpPr>
        <p:spPr>
          <a:xfrm>
            <a:off x="4318834" y="2831579"/>
            <a:ext cx="3643445" cy="143388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  <a:latin typeface="Century Gothic"/>
              </a:rPr>
              <a:t>Computation Graph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3532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283707" y="303197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Example: Topics</a:t>
            </a:r>
            <a:endParaRPr dirty="0"/>
          </a:p>
        </p:txBody>
      </p:sp>
      <p:sp>
        <p:nvSpPr>
          <p:cNvPr id="111" name="CustomShape 2"/>
          <p:cNvSpPr/>
          <p:nvPr/>
        </p:nvSpPr>
        <p:spPr>
          <a:xfrm>
            <a:off x="181435" y="1385734"/>
            <a:ext cx="4970880" cy="394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Asynchronous “Stream-like” Communication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TCP/IP or UDP Transport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Strongly typed (.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msg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files), supports primitive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datatypes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and arrays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Multiple Publishers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Multiple Subscribers</a:t>
            </a:r>
            <a:endParaRPr dirty="0"/>
          </a:p>
        </p:txBody>
      </p:sp>
      <p:sp>
        <p:nvSpPr>
          <p:cNvPr id="112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pic>
        <p:nvPicPr>
          <p:cNvPr id="113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864278" y="1007496"/>
            <a:ext cx="7219440" cy="4787280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22200" y="5491768"/>
            <a:ext cx="291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credit: </a:t>
            </a:r>
            <a:r>
              <a:rPr lang="en-US" sz="1400" dirty="0" err="1" smtClean="0"/>
              <a:t>Clearpath</a:t>
            </a:r>
            <a:r>
              <a:rPr lang="en-US" sz="1400" dirty="0" smtClean="0"/>
              <a:t> Robotics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19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2598</TotalTime>
  <Words>1777</Words>
  <Application>Microsoft Macintosh PowerPoint</Application>
  <PresentationFormat>Custom</PresentationFormat>
  <Paragraphs>282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Nicola</cp:lastModifiedBy>
  <cp:revision>52</cp:revision>
  <dcterms:modified xsi:type="dcterms:W3CDTF">2016-09-03T03:43:25Z</dcterms:modified>
</cp:coreProperties>
</file>